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g"/><Relationship Id="rId3" Type="http://schemas.openxmlformats.org/officeDocument/2006/relationships/image" Target="../media/image-7-3.jpg"/><Relationship Id="rId4" Type="http://schemas.openxmlformats.org/officeDocument/2006/relationships/image" Target="../media/image-7-4.jpg"/><Relationship Id="rId5" Type="http://schemas.openxmlformats.org/officeDocument/2006/relationships/image" Target="../media/image-7-5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230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llen + Co. brand plus mar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2332" y="742950"/>
            <a:ext cx="3725908" cy="3657600"/>
          </a:xfrm>
          <a:prstGeom prst="rect">
            <a:avLst/>
          </a:prstGeom>
        </p:spPr>
      </p:pic>
      <p:pic>
        <p:nvPicPr>
          <p:cNvPr id="3" name="Image 1" descr="/sessions/cool-peaceful-wright/work/build/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48640"/>
            <a:ext cx="1877151" cy="5029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0080" y="1417320"/>
            <a:ext cx="5943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1000" kern="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CARIBBEAN SECURITY</a:t>
            </a:r>
            <a:endParaRPr lang="en-US" sz="1300" dirty="0"/>
          </a:p>
        </p:txBody>
      </p:sp>
      <p:sp>
        <p:nvSpPr>
          <p:cNvPr id="5" name="Text 1"/>
          <p:cNvSpPr/>
          <p:nvPr/>
        </p:nvSpPr>
        <p:spPr>
          <a:xfrm>
            <a:off x="640080" y="1828800"/>
            <a:ext cx="58521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Security &amp; Detection</a:t>
            </a:r>
            <a:endParaRPr lang="en-US" sz="3200" dirty="0"/>
          </a:p>
          <a:p>
            <a:pPr indent="0" marL="0">
              <a:spcAft>
                <a:spcPts val="40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Company Profile</a:t>
            </a:r>
            <a:endParaRPr lang="en-US" sz="3200" dirty="0"/>
          </a:p>
        </p:txBody>
      </p:sp>
      <p:sp>
        <p:nvSpPr>
          <p:cNvPr id="6" name="Shape 2"/>
          <p:cNvSpPr/>
          <p:nvPr/>
        </p:nvSpPr>
        <p:spPr>
          <a:xfrm>
            <a:off x="640080" y="3749040"/>
            <a:ext cx="731520" cy="54864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0080" y="38862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April 2026 Edition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640080" y="459486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   ·   info@allenandco.ca   ·   +1 (905) 703-6714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230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llen + Co. brand plus mar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2332" y="742950"/>
            <a:ext cx="3725908" cy="3657600"/>
          </a:xfrm>
          <a:prstGeom prst="rect">
            <a:avLst/>
          </a:prstGeom>
        </p:spPr>
      </p:pic>
      <p:pic>
        <p:nvPicPr>
          <p:cNvPr id="3" name="Image 1" descr="/sessions/cool-peaceful-wright/work/build/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48640"/>
            <a:ext cx="1535851" cy="4114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0080" y="132588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2400" kern="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LET'S TALK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640080" y="1783080"/>
            <a:ext cx="57607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Ready to modernise your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security operation?</a:t>
            </a:r>
            <a:endParaRPr lang="en-US" sz="3400" dirty="0"/>
          </a:p>
        </p:txBody>
      </p:sp>
      <p:sp>
        <p:nvSpPr>
          <p:cNvPr id="6" name="Shape 2"/>
          <p:cNvSpPr/>
          <p:nvPr/>
        </p:nvSpPr>
        <p:spPr>
          <a:xfrm>
            <a:off x="640080" y="3520440"/>
            <a:ext cx="731520" cy="54864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0080" y="3703320"/>
            <a:ext cx="576072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+ Co. Caribbean Inc.</a:t>
            </a:r>
            <a:endParaRPr lang="en-US" sz="13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3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Artemis House · 67 Fort Street · George Town · Grand Cayman KY1-1111</a:t>
            </a:r>
            <a:endParaRPr lang="en-US" sz="13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3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+1 (905) 703-6714   ·   info@allenandco.ca   ·   allenandco.ca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WE ARE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Caribbean leaders in airport, security &amp; emergency solutions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48640" y="1783080"/>
            <a:ext cx="4846320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800"/>
              </a:spcAft>
              <a:buNone/>
            </a:pPr>
            <a:r>
              <a:rPr lang="en-US" sz="14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Founded in 2011, Allen + Co. Caribbean Inc. is a top-tier provider of integrated emergency, security and ground-support solutions, anchored in the Cayman Islands and serving the wider Caribbean.</a:t>
            </a:r>
            <a:endParaRPr lang="en-US" sz="1400" dirty="0"/>
          </a:p>
          <a:p>
            <a:pPr indent="0" marL="0">
              <a:spcAft>
                <a:spcPts val="800"/>
              </a:spcAft>
              <a:buNone/>
            </a:pPr>
            <a:r>
              <a:rPr lang="en-US" sz="14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Our leadership brings 80+ years of hands-on airport experience. We deliver internationally compliant equipment, services and training — tailored to the operational and environmental conditions of the region.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577840" y="1783080"/>
            <a:ext cx="1508760" cy="132588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577840" y="1892808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2011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5715000" y="2651760"/>
            <a:ext cx="1234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Established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7232904" y="1783080"/>
            <a:ext cx="1508760" cy="132588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232904" y="1892808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80+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7370064" y="2651760"/>
            <a:ext cx="1234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Years of leadership experience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5577840" y="3255264"/>
            <a:ext cx="1508760" cy="132588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577840" y="3364992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18+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5715000" y="4123944"/>
            <a:ext cx="1234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Caribbean territories served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7232904" y="3255264"/>
            <a:ext cx="1508760" cy="132588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32904" y="3364992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24/7</a:t>
            </a:r>
            <a:endParaRPr lang="en-US" sz="3600" dirty="0"/>
          </a:p>
        </p:txBody>
      </p:sp>
      <p:sp>
        <p:nvSpPr>
          <p:cNvPr id="18" name="Text 15"/>
          <p:cNvSpPr/>
          <p:nvPr/>
        </p:nvSpPr>
        <p:spPr>
          <a:xfrm>
            <a:off x="7370064" y="4123944"/>
            <a:ext cx="1234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Maintenance &amp; lifecycle support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WHERE WE OPERATE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 extensive Caribbean footprint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0" y="1783080"/>
            <a:ext cx="3108960" cy="2834640"/>
          </a:xfrm>
          <a:prstGeom prst="rect">
            <a:avLst/>
          </a:prstGeom>
          <a:solidFill>
            <a:srgbClr val="12304A"/>
          </a:solidFill>
          <a:ln w="12700">
            <a:solidFill>
              <a:srgbClr val="12304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86400" y="1874520"/>
            <a:ext cx="3108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18</a:t>
            </a:r>
            <a:endParaRPr lang="en-US" sz="12000" dirty="0"/>
          </a:p>
        </p:txBody>
      </p:sp>
      <p:sp>
        <p:nvSpPr>
          <p:cNvPr id="8" name="Text 5"/>
          <p:cNvSpPr/>
          <p:nvPr/>
        </p:nvSpPr>
        <p:spPr>
          <a:xfrm>
            <a:off x="5486400" y="320040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Caribbean territories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669280" y="3611880"/>
            <a:ext cx="2743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across regional and international airport, government and security engagements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48640" y="1783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Anguilla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48640" y="205740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Antigua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48640" y="23317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Aruba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48640" y="260604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Bahamas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548640" y="288036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Barbados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548640" y="31546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Bonaire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2103120" y="1783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British Virgin Islands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2103120" y="205740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Cayman Islands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2103120" y="23317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Curaçao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2103120" y="260604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Dominica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2103120" y="288036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Grenada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2103120" y="31546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Montserrat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3657600" y="1783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St. Kitts &amp; Nevis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3657600" y="205740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St. Lucia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657600" y="23317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St. Maarten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3657600" y="260604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St. Vincent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3657600" y="288036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Trinidad &amp; Tobago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3657600" y="31546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•  Turks &amp; Caicos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EXECUTIVE LEADERSHIP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People who have built Caribbean aviation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1783080"/>
            <a:ext cx="4023360" cy="310896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pic>
        <p:nvPicPr>
          <p:cNvPr id="7" name="Image 1" descr="Maureen Allen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49808" y="1874520"/>
            <a:ext cx="914400" cy="914400"/>
          </a:xfrm>
          <a:prstGeom prst="ellipse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3080" y="2011680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Maureen Allen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783080" y="2377440"/>
            <a:ext cx="2606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Chief Executive Officer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822960" y="2926080"/>
            <a:ext cx="3474720" cy="1874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Trusted Caribbean aviation leader for over four decades.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Founder of multiple regional security, screening and ARFF platforms.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Long-standing partnerships with global manufacturers and public-safety agencies.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Hands-on, people-focused, accountable through the full lifecycle.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800600" y="1783080"/>
            <a:ext cx="4023360" cy="310896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pic>
        <p:nvPicPr>
          <p:cNvPr id="12" name="Image 2" descr="Mirto Breell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5001768" y="1874520"/>
            <a:ext cx="914400" cy="914400"/>
          </a:xfrm>
          <a:prstGeom prst="ellipse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035040" y="2011680"/>
            <a:ext cx="2606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Mirto Breell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6035040" y="2377440"/>
            <a:ext cx="2606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Chief Operations Officer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5074920" y="2926080"/>
            <a:ext cx="3474720" cy="1874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40+ years of Caribbean aviation operations and executive leadership.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Pilot, operator and regulator — led airline certification and built SMS programs.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Project Director, USD 175M SXM Terminal Reconstruction.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Drives modernisation across ARFF, security, compliance and collaboration.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18" name="Text 13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OUR PARTNERS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Best-in-class manufacturers behind every solution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1783080"/>
            <a:ext cx="187452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783080"/>
            <a:ext cx="1874520" cy="91440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31520" y="2103120"/>
            <a:ext cx="1508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CEIA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31520" y="2743200"/>
            <a:ext cx="15087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Electromagnetic threat detection — metal detectors, body scanners, liquid analysers.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606040" y="1783080"/>
            <a:ext cx="187452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2606040" y="1783080"/>
            <a:ext cx="1874520" cy="91440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788920" y="2103120"/>
            <a:ext cx="1508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SureScan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788920" y="2743200"/>
            <a:ext cx="15087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AI-powered CT scanning for cabin baggage, cargo and checkpoint flow.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663440" y="1783080"/>
            <a:ext cx="187452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4663440" y="1783080"/>
            <a:ext cx="1874520" cy="91440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846320" y="2103120"/>
            <a:ext cx="1508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Viken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4846320" y="2743200"/>
            <a:ext cx="15087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Backscatter and dual-energy X-ray for handheld, mobile and drive-through inspection.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6720840" y="1783080"/>
            <a:ext cx="187452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720840" y="1783080"/>
            <a:ext cx="1874520" cy="91440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903720" y="2103120"/>
            <a:ext cx="1508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XRC</a:t>
            </a:r>
            <a:endParaRPr lang="en-US" sz="2400" dirty="0"/>
          </a:p>
        </p:txBody>
      </p:sp>
      <p:sp>
        <p:nvSpPr>
          <p:cNvPr id="21" name="Text 18"/>
          <p:cNvSpPr/>
          <p:nvPr/>
        </p:nvSpPr>
        <p:spPr>
          <a:xfrm>
            <a:off x="6903720" y="2743200"/>
            <a:ext cx="15087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Dual-view cabinet X-ray across the full parcel-to-pallet size range.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548640" y="45262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i="1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Plus: CIMC-Tianda · ITW GSE · City View · FESTI Toronto — partners across GSE, boarding bridges and emergency training.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WE DELIVER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Eleven product categories, one accountable partner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178308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13232" y="189280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Walk-Through Metal Detectors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2560320" y="178308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724912" y="189280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Handheld Metal Detectors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572000" y="178308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736592" y="189280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Body Security Scanners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6583680" y="178308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748272" y="189280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Liquid Explosive Detectors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48640" y="278892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13232" y="289864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Dual-View Cabinet X-ray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2560320" y="278892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724912" y="289864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CT Baggage Scanners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572000" y="278892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36592" y="289864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CT Cargo Scanners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6583680" y="278892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748272" y="289864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Tray Return Systems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548640" y="379476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13232" y="390448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Handheld X-ray Imagers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2560320" y="379476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2724912" y="390448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Mobile / Vehicle Scanners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4572000" y="3794760"/>
            <a:ext cx="1920240" cy="91440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736592" y="390448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Fixed Drive-Through Scanners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6583680" y="3794760"/>
            <a:ext cx="1920240" cy="914400"/>
          </a:xfrm>
          <a:prstGeom prst="rect">
            <a:avLst/>
          </a:prstGeom>
          <a:solidFill>
            <a:srgbClr val="12304A"/>
          </a:solidFill>
          <a:ln w="6350">
            <a:solidFill>
              <a:srgbClr val="12304A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6748272" y="3904488"/>
            <a:ext cx="159105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Maintenance · Training · Lifecycle</a:t>
            </a:r>
            <a:endParaRPr lang="en-US" sz="1200" dirty="0"/>
          </a:p>
        </p:txBody>
      </p:sp>
      <p:sp>
        <p:nvSpPr>
          <p:cNvPr id="30" name="Shape 27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PRODUCT HIGHLIGHTS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 flagship from each partner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1783080"/>
            <a:ext cx="187452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85800" y="1947672"/>
            <a:ext cx="1600200" cy="1097280"/>
          </a:xfrm>
          <a:prstGeom prst="rect">
            <a:avLst/>
          </a:prstGeom>
          <a:solidFill>
            <a:srgbClr val="F6F4ED"/>
          </a:solidFill>
          <a:ln w="12700">
            <a:solidFill>
              <a:srgbClr val="C9D1DB"/>
            </a:solidFill>
            <a:prstDash val="solid"/>
          </a:ln>
        </p:spPr>
      </p:sp>
      <p:pic>
        <p:nvPicPr>
          <p:cNvPr id="8" name="Image 1" descr="CEIA HI-PE Plus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13232" y="1975104"/>
            <a:ext cx="1545336" cy="10424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31520" y="3200400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CEIA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731520" y="3502152"/>
            <a:ext cx="1508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HI-PE Plus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731520" y="397764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Walk-through metal detector. 60 zones, very low nuisance alarm rate, IP66.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2606040" y="1783080"/>
            <a:ext cx="187452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2743200" y="1947672"/>
            <a:ext cx="1600200" cy="1097280"/>
          </a:xfrm>
          <a:prstGeom prst="rect">
            <a:avLst/>
          </a:prstGeom>
          <a:solidFill>
            <a:srgbClr val="F6F4ED"/>
          </a:solidFill>
          <a:ln w="12700">
            <a:solidFill>
              <a:srgbClr val="C9D1DB"/>
            </a:solidFill>
            <a:prstDash val="solid"/>
          </a:ln>
        </p:spPr>
      </p:sp>
      <p:pic>
        <p:nvPicPr>
          <p:cNvPr id="14" name="Image 2" descr="SureScan DETECT™ 1000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2770632" y="1975104"/>
            <a:ext cx="1545336" cy="104241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2788920" y="3200400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SURESCAN</a:t>
            </a:r>
            <a:endParaRPr lang="en-US" sz="1000" dirty="0"/>
          </a:p>
        </p:txBody>
      </p:sp>
      <p:sp>
        <p:nvSpPr>
          <p:cNvPr id="16" name="Text 11"/>
          <p:cNvSpPr/>
          <p:nvPr/>
        </p:nvSpPr>
        <p:spPr>
          <a:xfrm>
            <a:off x="2788920" y="3502152"/>
            <a:ext cx="1508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DETECT™ 1000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2788920" y="397764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AI-powered CT cabin baggage. TSA L1 + ECAC EDSCB C3. No-divestment screening.</a:t>
            </a:r>
            <a:endParaRPr lang="en-US" sz="1050" dirty="0"/>
          </a:p>
        </p:txBody>
      </p:sp>
      <p:sp>
        <p:nvSpPr>
          <p:cNvPr id="18" name="Shape 13"/>
          <p:cNvSpPr/>
          <p:nvPr/>
        </p:nvSpPr>
        <p:spPr>
          <a:xfrm>
            <a:off x="4663440" y="1783080"/>
            <a:ext cx="187452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4800600" y="1947672"/>
            <a:ext cx="1600200" cy="1097280"/>
          </a:xfrm>
          <a:prstGeom prst="rect">
            <a:avLst/>
          </a:prstGeom>
          <a:solidFill>
            <a:srgbClr val="F6F4ED"/>
          </a:solidFill>
          <a:ln w="12700">
            <a:solidFill>
              <a:srgbClr val="C9D1DB"/>
            </a:solidFill>
            <a:prstDash val="solid"/>
          </a:ln>
        </p:spPr>
      </p:sp>
      <p:pic>
        <p:nvPicPr>
          <p:cNvPr id="20" name="Image 3" descr="Viken HARRIER 3VX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828032" y="1975104"/>
            <a:ext cx="1545336" cy="1042416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4846320" y="3200400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VIKEN</a:t>
            </a:r>
            <a:endParaRPr lang="en-US" sz="1000" dirty="0"/>
          </a:p>
        </p:txBody>
      </p:sp>
      <p:sp>
        <p:nvSpPr>
          <p:cNvPr id="22" name="Text 16"/>
          <p:cNvSpPr/>
          <p:nvPr/>
        </p:nvSpPr>
        <p:spPr>
          <a:xfrm>
            <a:off x="4846320" y="3502152"/>
            <a:ext cx="1508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HARRIER 3VX</a:t>
            </a:r>
            <a:endParaRPr lang="en-US" sz="1800" dirty="0"/>
          </a:p>
        </p:txBody>
      </p:sp>
      <p:sp>
        <p:nvSpPr>
          <p:cNvPr id="23" name="Text 17"/>
          <p:cNvSpPr/>
          <p:nvPr/>
        </p:nvSpPr>
        <p:spPr>
          <a:xfrm>
            <a:off x="4846320" y="397764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Three-sided drive-through scanner. Backscatter + dual-energy. No live source.</a:t>
            </a:r>
            <a:endParaRPr lang="en-US" sz="1050" dirty="0"/>
          </a:p>
        </p:txBody>
      </p:sp>
      <p:sp>
        <p:nvSpPr>
          <p:cNvPr id="24" name="Shape 18"/>
          <p:cNvSpPr/>
          <p:nvPr/>
        </p:nvSpPr>
        <p:spPr>
          <a:xfrm>
            <a:off x="6720840" y="1783080"/>
            <a:ext cx="187452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6858000" y="1947672"/>
            <a:ext cx="1600200" cy="1097280"/>
          </a:xfrm>
          <a:prstGeom prst="rect">
            <a:avLst/>
          </a:prstGeom>
          <a:solidFill>
            <a:srgbClr val="F6F4ED"/>
          </a:solidFill>
          <a:ln w="12700">
            <a:solidFill>
              <a:srgbClr val="C9D1DB"/>
            </a:solidFill>
            <a:prstDash val="solid"/>
          </a:ln>
        </p:spPr>
      </p:sp>
      <p:pic>
        <p:nvPicPr>
          <p:cNvPr id="26" name="Image 4" descr="XRC 180-180DV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6885432" y="1975104"/>
            <a:ext cx="1545336" cy="1042416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903720" y="3200400"/>
            <a:ext cx="1508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XRC</a:t>
            </a:r>
            <a:endParaRPr lang="en-US" sz="1000" dirty="0"/>
          </a:p>
        </p:txBody>
      </p:sp>
      <p:sp>
        <p:nvSpPr>
          <p:cNvPr id="28" name="Text 21"/>
          <p:cNvSpPr/>
          <p:nvPr/>
        </p:nvSpPr>
        <p:spPr>
          <a:xfrm>
            <a:off x="6903720" y="3502152"/>
            <a:ext cx="1508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180-180DV</a:t>
            </a:r>
            <a:endParaRPr lang="en-US" sz="1800" dirty="0"/>
          </a:p>
        </p:txBody>
      </p:sp>
      <p:sp>
        <p:nvSpPr>
          <p:cNvPr id="29" name="Text 22"/>
          <p:cNvSpPr/>
          <p:nvPr/>
        </p:nvSpPr>
        <p:spPr>
          <a:xfrm>
            <a:off x="6903720" y="3977640"/>
            <a:ext cx="1508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TSA ACSTL-qualified 320 kV pallet scanner. Largest tunnel in the family.</a:t>
            </a:r>
            <a:endParaRPr lang="en-US" sz="1050" dirty="0"/>
          </a:p>
        </p:txBody>
      </p:sp>
      <p:sp>
        <p:nvSpPr>
          <p:cNvPr id="30" name="Shape 23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31" name="Text 24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32" name="Text 25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BEYOND HARDWARE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Maintenance, training &amp; lifecycle support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1783080"/>
            <a:ext cx="2679192" cy="306324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77240" y="1965960"/>
            <a:ext cx="411480" cy="411480"/>
          </a:xfrm>
          <a:prstGeom prst="ellipse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19659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325880" y="1984248"/>
            <a:ext cx="17647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Lifecycle maintenance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2960" y="2651760"/>
            <a:ext cx="2130552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OEM-certified by all partner manufacturers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24/7 maintenance and repair support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Approved spare parts and diagnostics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Commissioning, preventive &amp; corrective maintenance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Upgrades and life-extension programs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410712" y="1783080"/>
            <a:ext cx="2679192" cy="306324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639312" y="1965960"/>
            <a:ext cx="411480" cy="411480"/>
          </a:xfrm>
          <a:prstGeom prst="ellipse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639312" y="19659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187952" y="1984248"/>
            <a:ext cx="17647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Operational training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3685032" y="2651760"/>
            <a:ext cx="2130552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Partnership with FESTI at Toronto Pearson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NFPA 1001 Levels I &amp; II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NFPA 1072 (HazMat Awareness)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ARFF certification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Realistic scenarios — fire, rescue, extrication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272784" y="1783080"/>
            <a:ext cx="2679192" cy="3063240"/>
          </a:xfrm>
          <a:prstGeom prst="rect">
            <a:avLst/>
          </a:prstGeom>
          <a:solidFill>
            <a:srgbClr val="F6F4ED"/>
          </a:solidFill>
          <a:ln w="6350">
            <a:solidFill>
              <a:srgbClr val="C9D1DB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501384" y="1965960"/>
            <a:ext cx="411480" cy="411480"/>
          </a:xfrm>
          <a:prstGeom prst="ellipse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501384" y="19659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050024" y="1984248"/>
            <a:ext cx="17647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Caribbean conditions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547104" y="2651760"/>
            <a:ext cx="2130552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Tropicalised treatments for coastal corrosion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Heat &amp; humidity-rated equipment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Stocking and parts logistics across territories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Field-resilient configurations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Local first-line response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cool-peaceful-wright/work/build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5940" y="256032"/>
            <a:ext cx="750860" cy="201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11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200" kern="0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ALLEN &amp; CO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548640" y="8229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sets us apart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48640" y="731520"/>
            <a:ext cx="548640" cy="36576"/>
          </a:xfrm>
          <a:prstGeom prst="rect">
            <a:avLst/>
          </a:prstGeom>
          <a:solidFill>
            <a:srgbClr val="D9032B"/>
          </a:solidFill>
          <a:ln w="12700">
            <a:solidFill>
              <a:srgbClr val="D9032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1874520"/>
            <a:ext cx="502920" cy="502920"/>
          </a:xfrm>
          <a:prstGeom prst="ellipse">
            <a:avLst/>
          </a:prstGeom>
          <a:solidFill>
            <a:srgbClr val="12304A"/>
          </a:solidFill>
          <a:ln w="12700">
            <a:solidFill>
              <a:srgbClr val="12304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8640" y="18745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234440" y="1837944"/>
            <a:ext cx="4343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Regional first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234440" y="2167128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Decades of Caribbean operating reality, not parachuted-in playbooks.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48640" y="2679192"/>
            <a:ext cx="502920" cy="502920"/>
          </a:xfrm>
          <a:prstGeom prst="ellipse">
            <a:avLst/>
          </a:prstGeom>
          <a:solidFill>
            <a:srgbClr val="12304A"/>
          </a:solidFill>
          <a:ln w="12700">
            <a:solidFill>
              <a:srgbClr val="12304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8640" y="267919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234440" y="2642616"/>
            <a:ext cx="4343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Internationally compliant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234440" y="2971800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Equipment, training and processes that meet TSA, ECAC, ICAO and NFPA standards.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548640" y="3483864"/>
            <a:ext cx="502920" cy="502920"/>
          </a:xfrm>
          <a:prstGeom prst="ellipse">
            <a:avLst/>
          </a:prstGeom>
          <a:solidFill>
            <a:srgbClr val="12304A"/>
          </a:solidFill>
          <a:ln w="12700">
            <a:solidFill>
              <a:srgbClr val="12304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48640" y="348386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234440" y="3447288"/>
            <a:ext cx="4343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End-to-end accountability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234440" y="3776472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From procurement through commissioning to 24/7 maintenance — one phone number.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548640" y="4288536"/>
            <a:ext cx="502920" cy="502920"/>
          </a:xfrm>
          <a:prstGeom prst="ellipse">
            <a:avLst/>
          </a:prstGeom>
          <a:solidFill>
            <a:srgbClr val="12304A"/>
          </a:solidFill>
          <a:ln w="12700">
            <a:solidFill>
              <a:srgbClr val="12304A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48640" y="428853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04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234440" y="4251960"/>
            <a:ext cx="4343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230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People before paperwork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1234440" y="4581144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Hands-on leadership that stands behind every install long after sign-off.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6035040" y="1783080"/>
            <a:ext cx="2606040" cy="2971800"/>
          </a:xfrm>
          <a:prstGeom prst="rect">
            <a:avLst/>
          </a:prstGeom>
          <a:solidFill>
            <a:srgbClr val="12304A"/>
          </a:solidFill>
          <a:ln w="12700">
            <a:solidFill>
              <a:srgbClr val="12304A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126480" y="1737360"/>
            <a:ext cx="548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6400" b="1" dirty="0">
                <a:solidFill>
                  <a:srgbClr val="D9032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“</a:t>
            </a:r>
            <a:endParaRPr lang="en-US" sz="6400" dirty="0"/>
          </a:p>
        </p:txBody>
      </p:sp>
      <p:sp>
        <p:nvSpPr>
          <p:cNvPr id="24" name="Text 21"/>
          <p:cNvSpPr/>
          <p:nvPr/>
        </p:nvSpPr>
        <p:spPr>
          <a:xfrm>
            <a:off x="6263640" y="2377440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i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 stand behind every solution we deliver — long after installation and commissioning.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6263640" y="434340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8E3D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— Maureen Allen, CEO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0" y="4850892"/>
            <a:ext cx="9144000" cy="18288"/>
          </a:xfrm>
          <a:prstGeom prst="rect">
            <a:avLst/>
          </a:prstGeom>
          <a:solidFill>
            <a:srgbClr val="C9D1DB"/>
          </a:solidFill>
          <a:ln w="12700">
            <a:solidFill>
              <a:srgbClr val="C9D1DB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 &amp; Co · Company Profile · April 2026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548640" y="486918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0627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allenandco.ca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Allen + Co. Caribbean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Allen &amp; Co — Company Profile, 2026</dc:title>
  <dc:subject>PptxGenJS Presentation</dc:subject>
  <dc:creator>Allen + Co. Caribbean Inc.</dc:creator>
  <cp:lastModifiedBy>Allen + Co. Caribbean Inc.</cp:lastModifiedBy>
  <cp:revision>1</cp:revision>
  <dcterms:created xsi:type="dcterms:W3CDTF">2026-04-19T16:09:07Z</dcterms:created>
  <dcterms:modified xsi:type="dcterms:W3CDTF">2026-04-19T16:09:07Z</dcterms:modified>
</cp:coreProperties>
</file>